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embeddedFontLst>
    <p:embeddedFont>
      <p:font typeface="Gelasio"/>
      <p:regular r:id="rId19"/>
    </p:embeddedFont>
    <p:embeddedFont>
      <p:font typeface="Gelasio"/>
      <p:regular r:id="rId20"/>
    </p:embeddedFont>
    <p:embeddedFont>
      <p:font typeface="Gelasio"/>
      <p:regular r:id="rId21"/>
    </p:embeddedFont>
    <p:embeddedFont>
      <p:font typeface="Gelasio"/>
      <p:regular r:id="rId22"/>
    </p:embeddedFont>
    <p:embeddedFont>
      <p:font typeface="Gelasio"/>
      <p:regular r:id="rId23"/>
    </p:embeddedFont>
    <p:embeddedFont>
      <p:font typeface="Gelasio"/>
      <p:regular r:id="rId24"/>
    </p:embeddedFont>
    <p:embeddedFont>
      <p:font typeface="Gelasio"/>
      <p:regular r:id="rId25"/>
    </p:embeddedFont>
    <p:embeddedFont>
      <p:font typeface="Gelasio"/>
      <p:regular r:id="rId2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Relationship Id="rId23" Type="http://schemas.openxmlformats.org/officeDocument/2006/relationships/font" Target="fonts/font5.fntdata"/><Relationship Id="rId24" Type="http://schemas.openxmlformats.org/officeDocument/2006/relationships/font" Target="fonts/font6.fntdata"/><Relationship Id="rId25" Type="http://schemas.openxmlformats.org/officeDocument/2006/relationships/font" Target="fonts/font7.fntdata"/><Relationship Id="rId2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slideLayout" Target="../slideLayouts/slideLayout4.xml"/><Relationship Id="rId11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04142"/>
            <a:ext cx="7556421" cy="1448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🛒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Online Shopping Checkout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92341"/>
            <a:ext cx="75564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computational thinking exploration of the final process in buying something online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654510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MADE BY : 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363170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Abhinandan Mishra 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6071830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Btech Cybersecurity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4358" y="451247"/>
            <a:ext cx="5784175" cy="535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📝</a:t>
            </a:r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Pseudocode: Checkout Logic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574358" y="1315045"/>
            <a:ext cx="13481685" cy="6019086"/>
          </a:xfrm>
          <a:prstGeom prst="roundRect">
            <a:avLst>
              <a:gd name="adj" fmla="val 409"/>
            </a:avLst>
          </a:prstGeom>
          <a:solidFill>
            <a:srgbClr val="53504F"/>
          </a:solidFill>
          <a:ln/>
        </p:spPr>
      </p:sp>
      <p:sp>
        <p:nvSpPr>
          <p:cNvPr id="4" name="Shape 2"/>
          <p:cNvSpPr/>
          <p:nvPr/>
        </p:nvSpPr>
        <p:spPr>
          <a:xfrm>
            <a:off x="566261" y="1315045"/>
            <a:ext cx="13497877" cy="6019086"/>
          </a:xfrm>
          <a:prstGeom prst="roundRect">
            <a:avLst>
              <a:gd name="adj" fmla="val 409"/>
            </a:avLst>
          </a:prstGeom>
          <a:solidFill>
            <a:srgbClr val="53504F"/>
          </a:solidFill>
          <a:ln/>
        </p:spPr>
      </p:sp>
      <p:sp>
        <p:nvSpPr>
          <p:cNvPr id="5" name="Text 3"/>
          <p:cNvSpPr/>
          <p:nvPr/>
        </p:nvSpPr>
        <p:spPr>
          <a:xfrm>
            <a:off x="730329" y="1438037"/>
            <a:ext cx="13169741" cy="5773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9C2C0"/>
                </a:solidFill>
                <a:highlight>
                  <a:srgbClr val="53504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BEGIN    DISPLAY "Welcome to Online Shopping Checkout"    DISPLAY cart_items    INPUT delivery_address    INPUT payment_option        DISPLAY "Would you like to finalize the order?"    INPUT order_confirmation        IF order_confirmation IS "yes" THEN        DISPLAY "Proceeding with the payment..."        SET payment_successful TO TRUE                IF payment_successful IS TRUE THEN            DISPLAY "Order confirmed! Thank you for shopping."        ELSE            DISPLAY "Payment failed. Please try again."        ENDIF    ELSE        DISPLAY "Order cancelled."    ENDIFEND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574358" y="7518678"/>
            <a:ext cx="13481685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pseudocode explains the logic step in layman terms, showing the decision-making process during checkout.</a:t>
            </a:r>
            <a:endParaRPr lang="en-US" sz="12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3288" y="466963"/>
            <a:ext cx="9275921" cy="545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🐍</a:t>
            </a:r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Python Implementation: Checkout Simulation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593288" y="1351002"/>
            <a:ext cx="13443823" cy="5949791"/>
          </a:xfrm>
          <a:prstGeom prst="roundRect">
            <a:avLst>
              <a:gd name="adj" fmla="val 427"/>
            </a:avLst>
          </a:prstGeom>
          <a:solidFill>
            <a:srgbClr val="53504F"/>
          </a:solidFill>
          <a:ln/>
        </p:spPr>
      </p:sp>
      <p:sp>
        <p:nvSpPr>
          <p:cNvPr id="4" name="Shape 2"/>
          <p:cNvSpPr/>
          <p:nvPr/>
        </p:nvSpPr>
        <p:spPr>
          <a:xfrm>
            <a:off x="584835" y="1351002"/>
            <a:ext cx="13460730" cy="5949791"/>
          </a:xfrm>
          <a:prstGeom prst="roundRect">
            <a:avLst>
              <a:gd name="adj" fmla="val 427"/>
            </a:avLst>
          </a:prstGeom>
          <a:solidFill>
            <a:srgbClr val="53504F"/>
          </a:solidFill>
          <a:ln/>
        </p:spPr>
      </p:sp>
      <p:sp>
        <p:nvSpPr>
          <p:cNvPr id="5" name="Text 3"/>
          <p:cNvSpPr/>
          <p:nvPr/>
        </p:nvSpPr>
        <p:spPr>
          <a:xfrm>
            <a:off x="754261" y="1478042"/>
            <a:ext cx="13121878" cy="56957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9C2C0"/>
                </a:solidFill>
                <a:highlight>
                  <a:srgbClr val="53504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print("Welcome to Online Shopping Checkout")cart_items = ["item1", "item2", "item3"]print(cart_items)delivery_address = input("Enter delivery address: ")payment_method = input("Enter payment method: ")user_confirmation = input("Do you want to confirm the order? (yes/no): ")if user_confirmation.lower() == "yes":    print("Processing payment...")    payment_successful = True    if payment_successful:        print("Order confirmed! Thank you for shopping.")    else:        print("Payment failed. Please try again.")else:    print("Order cancelled.")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93288" y="7491413"/>
            <a:ext cx="13443823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Python program demonstrates the checkout process logic in a simple, interactive way that users can run to simulate the experience.</a:t>
            </a:r>
            <a:endParaRPr lang="en-US" sz="13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45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49F8C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Appreciation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793790" y="3040261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Thank You!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793790" y="4358640"/>
            <a:ext cx="75564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Thank you for joining us on this exploration into the computational thinking behind online shopping checkout.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52080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Your engagement and valuable time are greatly appreciated.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2674"/>
            <a:ext cx="33742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49F8C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Understanding the Process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837730"/>
            <a:ext cx="90364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What is Online Shopping Checkout?</a:t>
            </a:r>
            <a:endParaRPr lang="en-US" sz="4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86670"/>
            <a:ext cx="226814" cy="283488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93790" y="3241715"/>
            <a:ext cx="6407944" cy="30480"/>
          </a:xfrm>
          <a:prstGeom prst="rect">
            <a:avLst/>
          </a:prstGeom>
          <a:solidFill>
            <a:srgbClr val="C49F8C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34160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Review Your Cart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390644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Check the items you've selected and their quantities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548" y="2886670"/>
            <a:ext cx="226814" cy="283488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7428548" y="3241715"/>
            <a:ext cx="6408063" cy="30480"/>
          </a:xfrm>
          <a:prstGeom prst="rect">
            <a:avLst/>
          </a:prstGeom>
          <a:solidFill>
            <a:srgbClr val="C49F8C"/>
          </a:solidFill>
          <a:ln/>
        </p:spPr>
      </p:sp>
      <p:sp>
        <p:nvSpPr>
          <p:cNvPr id="10" name="Text 6"/>
          <p:cNvSpPr/>
          <p:nvPr/>
        </p:nvSpPr>
        <p:spPr>
          <a:xfrm>
            <a:off x="7428548" y="34160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Add Your Address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7428548" y="3906441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Enter delivery information for shipping</a:t>
            </a:r>
            <a:endParaRPr lang="en-US" sz="17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666178"/>
            <a:ext cx="226814" cy="283488"/>
          </a:xfrm>
          <a:prstGeom prst="rect">
            <a:avLst/>
          </a:prstGeom>
        </p:spPr>
      </p:pic>
      <p:sp>
        <p:nvSpPr>
          <p:cNvPr id="13" name="Shape 8"/>
          <p:cNvSpPr/>
          <p:nvPr/>
        </p:nvSpPr>
        <p:spPr>
          <a:xfrm>
            <a:off x="793790" y="5021223"/>
            <a:ext cx="6407944" cy="30480"/>
          </a:xfrm>
          <a:prstGeom prst="rect">
            <a:avLst/>
          </a:prstGeom>
          <a:solidFill>
            <a:srgbClr val="C49F8C"/>
          </a:solidFill>
          <a:ln/>
        </p:spPr>
      </p:sp>
      <p:sp>
        <p:nvSpPr>
          <p:cNvPr id="14" name="Text 9"/>
          <p:cNvSpPr/>
          <p:nvPr/>
        </p:nvSpPr>
        <p:spPr>
          <a:xfrm>
            <a:off x="793790" y="5195530"/>
            <a:ext cx="31334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Choose Payment Method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93790" y="5685949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Select how you want to pay for your order</a:t>
            </a:r>
            <a:endParaRPr lang="en-US" sz="17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548" y="4666178"/>
            <a:ext cx="226814" cy="283488"/>
          </a:xfrm>
          <a:prstGeom prst="rect">
            <a:avLst/>
          </a:prstGeom>
        </p:spPr>
      </p:pic>
      <p:sp>
        <p:nvSpPr>
          <p:cNvPr id="17" name="Shape 11"/>
          <p:cNvSpPr/>
          <p:nvPr/>
        </p:nvSpPr>
        <p:spPr>
          <a:xfrm>
            <a:off x="7428548" y="5021223"/>
            <a:ext cx="6408063" cy="30480"/>
          </a:xfrm>
          <a:prstGeom prst="rect">
            <a:avLst/>
          </a:prstGeom>
          <a:solidFill>
            <a:srgbClr val="C49F8C"/>
          </a:solidFill>
          <a:ln/>
        </p:spPr>
      </p:sp>
      <p:sp>
        <p:nvSpPr>
          <p:cNvPr id="18" name="Text 12"/>
          <p:cNvSpPr/>
          <p:nvPr/>
        </p:nvSpPr>
        <p:spPr>
          <a:xfrm>
            <a:off x="7428548" y="51955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Confirm Your Order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428548" y="5685949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Finalize and submit your purchase</a:t>
            </a:r>
            <a:endParaRPr lang="en-US" sz="1750" dirty="0"/>
          </a:p>
        </p:txBody>
      </p:sp>
      <p:sp>
        <p:nvSpPr>
          <p:cNvPr id="20" name="Text 14"/>
          <p:cNvSpPr/>
          <p:nvPr/>
        </p:nvSpPr>
        <p:spPr>
          <a:xfrm>
            <a:off x="793790" y="64740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process is done millions of times daily on platforms like Amazon, Flipkart, and Myntra.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0650" y="347305"/>
            <a:ext cx="1898452" cy="196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C49F8C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Full Customer Journey</a:t>
            </a:r>
            <a:endParaRPr lang="en-US" sz="1200" dirty="0"/>
          </a:p>
        </p:txBody>
      </p:sp>
      <p:sp>
        <p:nvSpPr>
          <p:cNvPr id="3" name="Text 1"/>
          <p:cNvSpPr/>
          <p:nvPr/>
        </p:nvSpPr>
        <p:spPr>
          <a:xfrm>
            <a:off x="440650" y="594241"/>
            <a:ext cx="9465588" cy="393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From Discovery to Delivery: The Complete Online Shopping Process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440650" y="1176576"/>
            <a:ext cx="13749099" cy="201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Understanding every step from when a customer first finds a product until it arrives at their door.</a:t>
            </a:r>
            <a:endParaRPr lang="en-US" sz="950" dirty="0"/>
          </a:p>
        </p:txBody>
      </p:sp>
      <p:sp>
        <p:nvSpPr>
          <p:cNvPr id="5" name="Shape 3"/>
          <p:cNvSpPr/>
          <p:nvPr/>
        </p:nvSpPr>
        <p:spPr>
          <a:xfrm>
            <a:off x="7307580" y="1519476"/>
            <a:ext cx="15240" cy="6362819"/>
          </a:xfrm>
          <a:prstGeom prst="roundRect">
            <a:avLst>
              <a:gd name="adj" fmla="val 123919"/>
            </a:avLst>
          </a:prstGeom>
          <a:solidFill>
            <a:srgbClr val="504D4C"/>
          </a:solidFill>
          <a:ln/>
        </p:spPr>
      </p:sp>
      <p:sp>
        <p:nvSpPr>
          <p:cNvPr id="6" name="Shape 4"/>
          <p:cNvSpPr/>
          <p:nvPr/>
        </p:nvSpPr>
        <p:spPr>
          <a:xfrm>
            <a:off x="6811149" y="1653421"/>
            <a:ext cx="377666" cy="15240"/>
          </a:xfrm>
          <a:prstGeom prst="roundRect">
            <a:avLst>
              <a:gd name="adj" fmla="val 123919"/>
            </a:avLst>
          </a:prstGeom>
          <a:solidFill>
            <a:srgbClr val="504D4C"/>
          </a:solidFill>
          <a:ln/>
        </p:spPr>
      </p:sp>
      <p:sp>
        <p:nvSpPr>
          <p:cNvPr id="7" name="Shape 5"/>
          <p:cNvSpPr/>
          <p:nvPr/>
        </p:nvSpPr>
        <p:spPr>
          <a:xfrm>
            <a:off x="7173575" y="1519476"/>
            <a:ext cx="283250" cy="283250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20724" y="1543050"/>
            <a:ext cx="188833" cy="235982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5111948" y="1562695"/>
            <a:ext cx="1573768" cy="196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Browse &amp; Search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440650" y="1834872"/>
            <a:ext cx="6245066" cy="201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Customers explore products through categories, recommendations, or direct search.</a:t>
            </a:r>
            <a:endParaRPr lang="en-US" sz="950" dirty="0"/>
          </a:p>
        </p:txBody>
      </p:sp>
      <p:sp>
        <p:nvSpPr>
          <p:cNvPr id="11" name="Shape 8"/>
          <p:cNvSpPr/>
          <p:nvPr/>
        </p:nvSpPr>
        <p:spPr>
          <a:xfrm>
            <a:off x="7441585" y="2408634"/>
            <a:ext cx="377666" cy="15240"/>
          </a:xfrm>
          <a:prstGeom prst="roundRect">
            <a:avLst>
              <a:gd name="adj" fmla="val 123919"/>
            </a:avLst>
          </a:prstGeom>
          <a:solidFill>
            <a:srgbClr val="504D4C"/>
          </a:solidFill>
          <a:ln/>
        </p:spPr>
      </p:sp>
      <p:sp>
        <p:nvSpPr>
          <p:cNvPr id="12" name="Shape 9"/>
          <p:cNvSpPr/>
          <p:nvPr/>
        </p:nvSpPr>
        <p:spPr>
          <a:xfrm>
            <a:off x="7173575" y="2274689"/>
            <a:ext cx="283250" cy="283250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724" y="2298263"/>
            <a:ext cx="188833" cy="235982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944683" y="2317909"/>
            <a:ext cx="1573768" cy="196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Add to Cart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7944683" y="2590086"/>
            <a:ext cx="6245066" cy="201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Selected items are added to a virtual shopping cart, ready for purchase.</a:t>
            </a:r>
            <a:endParaRPr lang="en-US" sz="950" dirty="0"/>
          </a:p>
        </p:txBody>
      </p:sp>
      <p:sp>
        <p:nvSpPr>
          <p:cNvPr id="16" name="Shape 12"/>
          <p:cNvSpPr/>
          <p:nvPr/>
        </p:nvSpPr>
        <p:spPr>
          <a:xfrm>
            <a:off x="6811149" y="3059668"/>
            <a:ext cx="377666" cy="15240"/>
          </a:xfrm>
          <a:prstGeom prst="roundRect">
            <a:avLst>
              <a:gd name="adj" fmla="val 123919"/>
            </a:avLst>
          </a:prstGeom>
          <a:solidFill>
            <a:srgbClr val="504D4C"/>
          </a:solidFill>
          <a:ln/>
        </p:spPr>
      </p:sp>
      <p:sp>
        <p:nvSpPr>
          <p:cNvPr id="17" name="Shape 13"/>
          <p:cNvSpPr/>
          <p:nvPr/>
        </p:nvSpPr>
        <p:spPr>
          <a:xfrm>
            <a:off x="7173575" y="2925723"/>
            <a:ext cx="283250" cy="283250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724" y="2949297"/>
            <a:ext cx="188833" cy="235982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5111948" y="2968943"/>
            <a:ext cx="1573768" cy="196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Review Cart</a:t>
            </a:r>
            <a:endParaRPr lang="en-US" sz="1200" dirty="0"/>
          </a:p>
        </p:txBody>
      </p:sp>
      <p:sp>
        <p:nvSpPr>
          <p:cNvPr id="20" name="Text 15"/>
          <p:cNvSpPr/>
          <p:nvPr/>
        </p:nvSpPr>
        <p:spPr>
          <a:xfrm>
            <a:off x="440650" y="3241119"/>
            <a:ext cx="6245066" cy="201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Customers verify chosen items, quantities, and prices before proceeding.</a:t>
            </a:r>
            <a:endParaRPr lang="en-US" sz="950" dirty="0"/>
          </a:p>
        </p:txBody>
      </p:sp>
      <p:sp>
        <p:nvSpPr>
          <p:cNvPr id="21" name="Shape 16"/>
          <p:cNvSpPr/>
          <p:nvPr/>
        </p:nvSpPr>
        <p:spPr>
          <a:xfrm>
            <a:off x="7441585" y="3710702"/>
            <a:ext cx="377666" cy="15240"/>
          </a:xfrm>
          <a:prstGeom prst="roundRect">
            <a:avLst>
              <a:gd name="adj" fmla="val 123919"/>
            </a:avLst>
          </a:prstGeom>
          <a:solidFill>
            <a:srgbClr val="504D4C"/>
          </a:solidFill>
          <a:ln/>
        </p:spPr>
      </p:sp>
      <p:sp>
        <p:nvSpPr>
          <p:cNvPr id="22" name="Shape 17"/>
          <p:cNvSpPr/>
          <p:nvPr/>
        </p:nvSpPr>
        <p:spPr>
          <a:xfrm>
            <a:off x="7173575" y="3576757"/>
            <a:ext cx="283250" cy="283250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pic>
        <p:nvPicPr>
          <p:cNvPr id="2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724" y="3600331"/>
            <a:ext cx="188833" cy="235982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7944683" y="3619976"/>
            <a:ext cx="1573768" cy="196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Enter Shipping</a:t>
            </a:r>
            <a:endParaRPr lang="en-US" sz="1200" dirty="0"/>
          </a:p>
        </p:txBody>
      </p:sp>
      <p:sp>
        <p:nvSpPr>
          <p:cNvPr id="25" name="Text 19"/>
          <p:cNvSpPr/>
          <p:nvPr/>
        </p:nvSpPr>
        <p:spPr>
          <a:xfrm>
            <a:off x="7944683" y="3892153"/>
            <a:ext cx="6245066" cy="201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Delivery address and preferred shipping options are provided.</a:t>
            </a:r>
            <a:endParaRPr lang="en-US" sz="950" dirty="0"/>
          </a:p>
        </p:txBody>
      </p:sp>
      <p:sp>
        <p:nvSpPr>
          <p:cNvPr id="26" name="Shape 20"/>
          <p:cNvSpPr/>
          <p:nvPr/>
        </p:nvSpPr>
        <p:spPr>
          <a:xfrm>
            <a:off x="6811149" y="4361736"/>
            <a:ext cx="377666" cy="15240"/>
          </a:xfrm>
          <a:prstGeom prst="roundRect">
            <a:avLst>
              <a:gd name="adj" fmla="val 123919"/>
            </a:avLst>
          </a:prstGeom>
          <a:solidFill>
            <a:srgbClr val="504D4C"/>
          </a:solidFill>
          <a:ln/>
        </p:spPr>
      </p:sp>
      <p:sp>
        <p:nvSpPr>
          <p:cNvPr id="27" name="Shape 21"/>
          <p:cNvSpPr/>
          <p:nvPr/>
        </p:nvSpPr>
        <p:spPr>
          <a:xfrm>
            <a:off x="7173575" y="4227790"/>
            <a:ext cx="283250" cy="283250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pic>
        <p:nvPicPr>
          <p:cNvPr id="2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0724" y="4251365"/>
            <a:ext cx="188833" cy="235982"/>
          </a:xfrm>
          <a:prstGeom prst="rect">
            <a:avLst/>
          </a:prstGeom>
        </p:spPr>
      </p:pic>
      <p:sp>
        <p:nvSpPr>
          <p:cNvPr id="29" name="Text 22"/>
          <p:cNvSpPr/>
          <p:nvPr/>
        </p:nvSpPr>
        <p:spPr>
          <a:xfrm>
            <a:off x="5111948" y="4271010"/>
            <a:ext cx="1573768" cy="196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Select Payment</a:t>
            </a:r>
            <a:endParaRPr lang="en-US" sz="1200" dirty="0"/>
          </a:p>
        </p:txBody>
      </p:sp>
      <p:sp>
        <p:nvSpPr>
          <p:cNvPr id="30" name="Text 23"/>
          <p:cNvSpPr/>
          <p:nvPr/>
        </p:nvSpPr>
        <p:spPr>
          <a:xfrm>
            <a:off x="440650" y="4543187"/>
            <a:ext cx="6245066" cy="201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Customers choose their preferred payment method, such as credit card or digital wallet.</a:t>
            </a:r>
            <a:endParaRPr lang="en-US" sz="950" dirty="0"/>
          </a:p>
        </p:txBody>
      </p:sp>
      <p:sp>
        <p:nvSpPr>
          <p:cNvPr id="31" name="Shape 24"/>
          <p:cNvSpPr/>
          <p:nvPr/>
        </p:nvSpPr>
        <p:spPr>
          <a:xfrm>
            <a:off x="7441585" y="5012769"/>
            <a:ext cx="377666" cy="15240"/>
          </a:xfrm>
          <a:prstGeom prst="roundRect">
            <a:avLst>
              <a:gd name="adj" fmla="val 123919"/>
            </a:avLst>
          </a:prstGeom>
          <a:solidFill>
            <a:srgbClr val="504D4C"/>
          </a:solidFill>
          <a:ln/>
        </p:spPr>
      </p:sp>
      <p:sp>
        <p:nvSpPr>
          <p:cNvPr id="32" name="Shape 25"/>
          <p:cNvSpPr/>
          <p:nvPr/>
        </p:nvSpPr>
        <p:spPr>
          <a:xfrm>
            <a:off x="7173575" y="4878824"/>
            <a:ext cx="283250" cy="283250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pic>
        <p:nvPicPr>
          <p:cNvPr id="3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0724" y="4902398"/>
            <a:ext cx="188833" cy="235982"/>
          </a:xfrm>
          <a:prstGeom prst="rect">
            <a:avLst/>
          </a:prstGeom>
        </p:spPr>
      </p:pic>
      <p:sp>
        <p:nvSpPr>
          <p:cNvPr id="34" name="Text 26"/>
          <p:cNvSpPr/>
          <p:nvPr/>
        </p:nvSpPr>
        <p:spPr>
          <a:xfrm>
            <a:off x="7944683" y="4922044"/>
            <a:ext cx="1573768" cy="196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Confirm Order</a:t>
            </a:r>
            <a:endParaRPr lang="en-US" sz="1200" dirty="0"/>
          </a:p>
        </p:txBody>
      </p:sp>
      <p:sp>
        <p:nvSpPr>
          <p:cNvPr id="35" name="Text 27"/>
          <p:cNvSpPr/>
          <p:nvPr/>
        </p:nvSpPr>
        <p:spPr>
          <a:xfrm>
            <a:off x="7944683" y="5194221"/>
            <a:ext cx="6245066" cy="201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All order details are finalized, and the purchase is officially placed.</a:t>
            </a:r>
            <a:endParaRPr lang="en-US" sz="950" dirty="0"/>
          </a:p>
        </p:txBody>
      </p:sp>
      <p:sp>
        <p:nvSpPr>
          <p:cNvPr id="36" name="Shape 28"/>
          <p:cNvSpPr/>
          <p:nvPr/>
        </p:nvSpPr>
        <p:spPr>
          <a:xfrm>
            <a:off x="6811149" y="5663803"/>
            <a:ext cx="377666" cy="15240"/>
          </a:xfrm>
          <a:prstGeom prst="roundRect">
            <a:avLst>
              <a:gd name="adj" fmla="val 123919"/>
            </a:avLst>
          </a:prstGeom>
          <a:solidFill>
            <a:srgbClr val="504D4C"/>
          </a:solidFill>
          <a:ln/>
        </p:spPr>
      </p:sp>
      <p:sp>
        <p:nvSpPr>
          <p:cNvPr id="37" name="Shape 29"/>
          <p:cNvSpPr/>
          <p:nvPr/>
        </p:nvSpPr>
        <p:spPr>
          <a:xfrm>
            <a:off x="7173575" y="5529858"/>
            <a:ext cx="283250" cy="283250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pic>
        <p:nvPicPr>
          <p:cNvPr id="3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0724" y="5553432"/>
            <a:ext cx="188833" cy="235982"/>
          </a:xfrm>
          <a:prstGeom prst="rect">
            <a:avLst/>
          </a:prstGeom>
        </p:spPr>
      </p:pic>
      <p:sp>
        <p:nvSpPr>
          <p:cNvPr id="39" name="Text 30"/>
          <p:cNvSpPr/>
          <p:nvPr/>
        </p:nvSpPr>
        <p:spPr>
          <a:xfrm>
            <a:off x="5111948" y="5573078"/>
            <a:ext cx="1573768" cy="196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Process Payment</a:t>
            </a:r>
            <a:endParaRPr lang="en-US" sz="1200" dirty="0"/>
          </a:p>
        </p:txBody>
      </p:sp>
      <p:sp>
        <p:nvSpPr>
          <p:cNvPr id="40" name="Text 31"/>
          <p:cNvSpPr/>
          <p:nvPr/>
        </p:nvSpPr>
        <p:spPr>
          <a:xfrm>
            <a:off x="440650" y="5845254"/>
            <a:ext cx="6245066" cy="201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financial transaction is processed and verified by the payment gateway.</a:t>
            </a:r>
            <a:endParaRPr lang="en-US" sz="950" dirty="0"/>
          </a:p>
        </p:txBody>
      </p:sp>
      <p:sp>
        <p:nvSpPr>
          <p:cNvPr id="41" name="Shape 32"/>
          <p:cNvSpPr/>
          <p:nvPr/>
        </p:nvSpPr>
        <p:spPr>
          <a:xfrm>
            <a:off x="7441585" y="6314837"/>
            <a:ext cx="377666" cy="15240"/>
          </a:xfrm>
          <a:prstGeom prst="roundRect">
            <a:avLst>
              <a:gd name="adj" fmla="val 123919"/>
            </a:avLst>
          </a:prstGeom>
          <a:solidFill>
            <a:srgbClr val="504D4C"/>
          </a:solidFill>
          <a:ln/>
        </p:spPr>
      </p:sp>
      <p:sp>
        <p:nvSpPr>
          <p:cNvPr id="42" name="Shape 33"/>
          <p:cNvSpPr/>
          <p:nvPr/>
        </p:nvSpPr>
        <p:spPr>
          <a:xfrm>
            <a:off x="7173575" y="6180892"/>
            <a:ext cx="283250" cy="283250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pic>
        <p:nvPicPr>
          <p:cNvPr id="43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0724" y="6204466"/>
            <a:ext cx="188833" cy="235982"/>
          </a:xfrm>
          <a:prstGeom prst="rect">
            <a:avLst/>
          </a:prstGeom>
        </p:spPr>
      </p:pic>
      <p:sp>
        <p:nvSpPr>
          <p:cNvPr id="44" name="Text 34"/>
          <p:cNvSpPr/>
          <p:nvPr/>
        </p:nvSpPr>
        <p:spPr>
          <a:xfrm>
            <a:off x="7944683" y="6224111"/>
            <a:ext cx="1573768" cy="196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Order Confirmed</a:t>
            </a:r>
            <a:endParaRPr lang="en-US" sz="1200" dirty="0"/>
          </a:p>
        </p:txBody>
      </p:sp>
      <p:sp>
        <p:nvSpPr>
          <p:cNvPr id="45" name="Text 35"/>
          <p:cNvSpPr/>
          <p:nvPr/>
        </p:nvSpPr>
        <p:spPr>
          <a:xfrm>
            <a:off x="7944683" y="6496288"/>
            <a:ext cx="6245066" cy="201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 email or in-app notification confirms the successful purchase.</a:t>
            </a:r>
            <a:endParaRPr lang="en-US" sz="950" dirty="0"/>
          </a:p>
        </p:txBody>
      </p:sp>
      <p:sp>
        <p:nvSpPr>
          <p:cNvPr id="46" name="Shape 36"/>
          <p:cNvSpPr/>
          <p:nvPr/>
        </p:nvSpPr>
        <p:spPr>
          <a:xfrm>
            <a:off x="6811149" y="6965871"/>
            <a:ext cx="377666" cy="15240"/>
          </a:xfrm>
          <a:prstGeom prst="roundRect">
            <a:avLst>
              <a:gd name="adj" fmla="val 123919"/>
            </a:avLst>
          </a:prstGeom>
          <a:solidFill>
            <a:srgbClr val="504D4C"/>
          </a:solidFill>
          <a:ln/>
        </p:spPr>
      </p:sp>
      <p:sp>
        <p:nvSpPr>
          <p:cNvPr id="47" name="Shape 37"/>
          <p:cNvSpPr/>
          <p:nvPr/>
        </p:nvSpPr>
        <p:spPr>
          <a:xfrm>
            <a:off x="7173575" y="6831925"/>
            <a:ext cx="283250" cy="283250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pic>
        <p:nvPicPr>
          <p:cNvPr id="48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0724" y="6855500"/>
            <a:ext cx="188833" cy="235982"/>
          </a:xfrm>
          <a:prstGeom prst="rect">
            <a:avLst/>
          </a:prstGeom>
        </p:spPr>
      </p:pic>
      <p:sp>
        <p:nvSpPr>
          <p:cNvPr id="49" name="Text 38"/>
          <p:cNvSpPr/>
          <p:nvPr/>
        </p:nvSpPr>
        <p:spPr>
          <a:xfrm>
            <a:off x="5111948" y="6875145"/>
            <a:ext cx="1573768" cy="196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Track Delivery</a:t>
            </a:r>
            <a:endParaRPr lang="en-US" sz="1200" dirty="0"/>
          </a:p>
        </p:txBody>
      </p:sp>
      <p:sp>
        <p:nvSpPr>
          <p:cNvPr id="50" name="Text 39"/>
          <p:cNvSpPr/>
          <p:nvPr/>
        </p:nvSpPr>
        <p:spPr>
          <a:xfrm>
            <a:off x="440650" y="7147322"/>
            <a:ext cx="6245066" cy="201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Customers receive updates and can monitor their package's journey until arrival.</a:t>
            </a:r>
            <a:endParaRPr lang="en-US" sz="9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08597"/>
            <a:ext cx="7557968" cy="739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💡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Why I Chose This Scenario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301484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464342"/>
          </a:solidFill>
          <a:ln w="30480">
            <a:solidFill>
              <a:srgbClr val="504D4C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3301484"/>
            <a:ext cx="121920" cy="2819519"/>
          </a:xfrm>
          <a:prstGeom prst="roundRect">
            <a:avLst>
              <a:gd name="adj" fmla="val 27907"/>
            </a:avLst>
          </a:prstGeom>
          <a:solidFill>
            <a:srgbClr val="C49F8C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5587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Personal Experience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4049197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 have experience online shopping, so I understand how the process works from the user side.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301484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464342"/>
          </a:solidFill>
          <a:ln w="30480">
            <a:solidFill>
              <a:srgbClr val="504D4C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3301484"/>
            <a:ext cx="121920" cy="2819519"/>
          </a:xfrm>
          <a:prstGeom prst="roundRect">
            <a:avLst>
              <a:gd name="adj" fmla="val 27907"/>
            </a:avLst>
          </a:prstGeom>
          <a:solidFill>
            <a:srgbClr val="C49F8C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35587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Real-Life Relatability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4049197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is a real-life scenario that is relatable and has logical order steps for breakdown.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301484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464342"/>
          </a:solidFill>
          <a:ln w="30480">
            <a:solidFill>
              <a:srgbClr val="504D4C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3301484"/>
            <a:ext cx="121920" cy="2819519"/>
          </a:xfrm>
          <a:prstGeom prst="roundRect">
            <a:avLst>
              <a:gd name="adj" fmla="val 27907"/>
            </a:avLst>
          </a:prstGeom>
          <a:solidFill>
            <a:srgbClr val="C49F8C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35587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Clear Structure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4049197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It has a straightforward configuration: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Input → Processing → Output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 This makes it ideal for demonstrating computational thinking.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71186"/>
            <a:ext cx="5727621" cy="1448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🧠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How It Connects to Computer Science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59386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Algorithms and backend systems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drive the checkout process.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64487"/>
            <a:ext cx="57276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It includes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49F8C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decision making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(failure or success of payment),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49F8C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manipulation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(cart items and address), and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49F8C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 interaction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632490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 can understand how real-world systems are built using code and logic by simulating this process.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4003" y="466725"/>
            <a:ext cx="2121456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49F8C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Why This Matters</a:t>
            </a:r>
            <a:endParaRPr lang="en-US" sz="1650" dirty="0"/>
          </a:p>
        </p:txBody>
      </p:sp>
      <p:sp>
        <p:nvSpPr>
          <p:cNvPr id="3" name="Text 1"/>
          <p:cNvSpPr/>
          <p:nvPr/>
        </p:nvSpPr>
        <p:spPr>
          <a:xfrm>
            <a:off x="594003" y="986433"/>
            <a:ext cx="5855494" cy="731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750"/>
              </a:lnSpc>
              <a:buNone/>
            </a:pPr>
            <a:r>
              <a:rPr lang="en-US" sz="46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Real-World Relevance</a:t>
            </a:r>
            <a:endParaRPr lang="en-US" sz="46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003" y="2163723"/>
            <a:ext cx="6514148" cy="651414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29870" y="4835247"/>
            <a:ext cx="6514148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 today's digital world, online shopping is a popular activity.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529870" y="5327332"/>
            <a:ext cx="6514148" cy="678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Knowing how checkout works gives us insight into the impact of computer science in our day to day activities.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5449"/>
            <a:ext cx="5670590" cy="739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🎯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Learning Goals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78336"/>
            <a:ext cx="4196358" cy="3665815"/>
          </a:xfrm>
          <a:prstGeom prst="roundRect">
            <a:avLst>
              <a:gd name="adj" fmla="val 928"/>
            </a:avLst>
          </a:prstGeom>
          <a:solidFill>
            <a:srgbClr val="373433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310515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C49F8C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7770" y="3253978"/>
            <a:ext cx="306110" cy="3826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40124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Abstraction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4502825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Understanding how to apply abstraction by looking only at the checkout section, rather than the whole site.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878336"/>
            <a:ext cx="4196358" cy="3665815"/>
          </a:xfrm>
          <a:prstGeom prst="roundRect">
            <a:avLst>
              <a:gd name="adj" fmla="val 928"/>
            </a:avLst>
          </a:prstGeom>
          <a:solidFill>
            <a:srgbClr val="373433"/>
          </a:solidFill>
          <a:ln/>
        </p:spPr>
      </p:sp>
      <p:sp>
        <p:nvSpPr>
          <p:cNvPr id="9" name="Shape 6"/>
          <p:cNvSpPr/>
          <p:nvPr/>
        </p:nvSpPr>
        <p:spPr>
          <a:xfrm>
            <a:off x="5443776" y="310515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C49F8C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942" y="3253978"/>
            <a:ext cx="306110" cy="38266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40124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Decomposition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43776" y="4502825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Learning how to strategically use decomposition by segmenting the checkout process into smaller parts, such as the cart review, address entry, and payment.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878336"/>
            <a:ext cx="4196358" cy="3665815"/>
          </a:xfrm>
          <a:prstGeom prst="roundRect">
            <a:avLst>
              <a:gd name="adj" fmla="val 928"/>
            </a:avLst>
          </a:prstGeom>
          <a:solidFill>
            <a:srgbClr val="373433"/>
          </a:solidFill>
          <a:ln/>
        </p:spPr>
      </p:sp>
      <p:sp>
        <p:nvSpPr>
          <p:cNvPr id="14" name="Shape 10"/>
          <p:cNvSpPr/>
          <p:nvPr/>
        </p:nvSpPr>
        <p:spPr>
          <a:xfrm>
            <a:off x="9866948" y="310515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C49F8C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4114" y="3253978"/>
            <a:ext cx="306110" cy="38266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40124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Pattern Recognition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6948" y="4502825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Identifying patterns recognition describing repeated, common elements in different systems.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61793"/>
            <a:ext cx="11283434" cy="739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🧪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Expected Deliverables for the Assignment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5468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4" name="Text 2"/>
          <p:cNvSpPr/>
          <p:nvPr/>
        </p:nvSpPr>
        <p:spPr>
          <a:xfrm>
            <a:off x="878860" y="319718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19718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Flowchart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530906" y="3758565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flowchart detailing every step involved in the checkout process.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56884" y="315468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8" name="Text 6"/>
          <p:cNvSpPr/>
          <p:nvPr/>
        </p:nvSpPr>
        <p:spPr>
          <a:xfrm>
            <a:off x="7541955" y="319718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194000" y="319718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Pseudocode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8194000" y="3758565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Pseudocode that explains the logic step in layman terms.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93799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12" name="Text 10"/>
          <p:cNvSpPr/>
          <p:nvPr/>
        </p:nvSpPr>
        <p:spPr>
          <a:xfrm>
            <a:off x="878860" y="498050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530906" y="498050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Python Program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1530906" y="5541883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basic Python program that demonstrates part of the checkout process.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56884" y="493799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16" name="Text 14"/>
          <p:cNvSpPr/>
          <p:nvPr/>
        </p:nvSpPr>
        <p:spPr>
          <a:xfrm>
            <a:off x="7541955" y="498050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194000" y="498050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Self-Reflection</a:t>
            </a:r>
            <a:endParaRPr lang="en-US" sz="2650" dirty="0"/>
          </a:p>
        </p:txBody>
      </p:sp>
      <p:sp>
        <p:nvSpPr>
          <p:cNvPr id="18" name="Text 16"/>
          <p:cNvSpPr/>
          <p:nvPr/>
        </p:nvSpPr>
        <p:spPr>
          <a:xfrm>
            <a:off x="8194000" y="5541883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self-reflection on the understandings gained from the exercise and the areas for enhancement.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048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49F8C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Visual Logic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6280190" y="3449955"/>
            <a:ext cx="7062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Checkout Process Flowchart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6280190" y="449889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visual representation detailing every step involved in the checkout process, from cart review to order confirmation.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2025-10-15T15:34:13Z</dcterms:created>
  <dcterms:modified xsi:type="dcterms:W3CDTF">2025-10-15T15:34:13Z</dcterms:modified>
</cp:coreProperties>
</file>